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906000" cy="6858000" type="A4"/>
  <p:notesSz cx="10020300" cy="6888163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CCFF"/>
    <a:srgbClr val="008000"/>
    <a:srgbClr val="00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026" y="2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BD1E-91ED-4F72-831E-9F115D75DA68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6BA9-4F5C-4349-9B37-DBED9C6EF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70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BD1E-91ED-4F72-831E-9F115D75DA68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6BA9-4F5C-4349-9B37-DBED9C6EF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56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BD1E-91ED-4F72-831E-9F115D75DA68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E6BA9-4F5C-4349-9B37-DBED9C6EF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6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/>
          <p:nvPr/>
        </p:nvSpPr>
        <p:spPr>
          <a:xfrm>
            <a:off x="522427" y="1892637"/>
            <a:ext cx="8861142" cy="1814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latin typeface="Comic Sans MS" panose="030F0702030302020204" pitchFamily="66" charset="0"/>
              </a:rPr>
              <a:t>Консультация для родителей</a:t>
            </a:r>
          </a:p>
          <a:p>
            <a:r>
              <a:rPr lang="ru-RU" sz="40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4000" b="1" u="sng">
                <a:solidFill>
                  <a:srgbClr val="FF0000"/>
                </a:solidFill>
                <a:latin typeface="Comic Sans MS" panose="030F0702030302020204" pitchFamily="66" charset="0"/>
              </a:rPr>
              <a:t>Логопедические игры </a:t>
            </a:r>
            <a:endParaRPr lang="ru-RU" sz="4000" b="1" u="sng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40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с мамой на </a:t>
            </a:r>
            <a:r>
              <a:rPr lang="ru-RU" sz="4000" b="1" u="sng">
                <a:solidFill>
                  <a:srgbClr val="FF0000"/>
                </a:solidFill>
                <a:latin typeface="Comic Sans MS" panose="030F0702030302020204" pitchFamily="66" charset="0"/>
              </a:rPr>
              <a:t>кухне»</a:t>
            </a:r>
            <a:r>
              <a:rPr lang="ru-RU" sz="4000" b="1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40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400" i="1">
                <a:solidFill>
                  <a:srgbClr val="0000CC"/>
                </a:solidFill>
                <a:latin typeface="Comic Sans MS" panose="030F0702030302020204" pitchFamily="66" charset="0"/>
              </a:rPr>
              <a:t>(развитие слухового внимания, фонематического восприятия, обогащение словарного запаса)</a:t>
            </a:r>
            <a:endParaRPr lang="ru-RU" sz="2800" i="1" u="sng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9922" y="4070915"/>
            <a:ext cx="4291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Подготовила: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16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Королева Елена Львовна</a:t>
            </a:r>
            <a:r>
              <a:rPr lang="ru-RU" sz="16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, </a:t>
            </a:r>
            <a:endParaRPr lang="ru-RU" sz="1600" b="1" dirty="0" smtClean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1600" b="1" dirty="0" smtClean="0">
                <a:latin typeface="Comic Sans MS" panose="030F0702030302020204" pitchFamily="66" charset="0"/>
              </a:rPr>
              <a:t>учитель-логопед 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900" y="3969985"/>
            <a:ext cx="3463693" cy="255880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47152" y="161489"/>
            <a:ext cx="6411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Муниципальное  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бюджетное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дошкольное образовательное учреждение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Детский 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сад  № 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 г. Пензы «Буратино»</a:t>
            </a:r>
            <a:endParaRPr lang="ru-RU" sz="1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84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96763" y="291113"/>
            <a:ext cx="6912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Уважаемые родители!</a:t>
            </a:r>
            <a:endParaRPr lang="ru-RU" sz="480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435" y="1229092"/>
            <a:ext cx="9631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rgbClr val="0000CC"/>
                </a:solidFill>
                <a:latin typeface="Comic Sans MS" panose="030F0702030302020204" pitchFamily="66" charset="0"/>
              </a:rPr>
              <a:t>Все эти игры можно проводить с ребёнком даже тогда, когда Вы не </a:t>
            </a:r>
            <a:r>
              <a:rPr lang="ru-RU" sz="32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можете </a:t>
            </a:r>
            <a:r>
              <a:rPr lang="ru-RU" sz="3200" b="1">
                <a:solidFill>
                  <a:srgbClr val="0000CC"/>
                </a:solidFill>
                <a:latin typeface="Comic Sans MS" panose="030F0702030302020204" pitchFamily="66" charset="0"/>
              </a:rPr>
              <a:t>отвернуться от плиты</a:t>
            </a:r>
            <a:r>
              <a:rPr lang="ru-RU" sz="32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. </a:t>
            </a:r>
            <a:r>
              <a:rPr lang="ru-RU" sz="3200" b="1">
                <a:solidFill>
                  <a:srgbClr val="0000CC"/>
                </a:solidFill>
                <a:latin typeface="Comic Sans MS" panose="030F0702030302020204" pitchFamily="66" charset="0"/>
              </a:rPr>
              <a:t>Они не потребуют от вас много энергии и большой активности, но принесут огромную помощь вашему ребёнку.</a:t>
            </a:r>
          </a:p>
        </p:txBody>
      </p:sp>
      <p:pic>
        <p:nvPicPr>
          <p:cNvPr id="8" name="Рисунок 1" descr="https://img11.postila.ru/data/bd/34/88/cb/bd3488cbe80ca03e9d86fc628b9000d87b16e84f85a060fd2a40b4f7a2b89d21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297" y="4235613"/>
            <a:ext cx="6078186" cy="191728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3615" y="4079465"/>
            <a:ext cx="3493311" cy="2462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34095" y="4113445"/>
            <a:ext cx="1665251" cy="242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46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9694" y="484920"/>
            <a:ext cx="6786610" cy="22159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kern="120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000" b="1" kern="120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 ВНИМАНИЕ!!! </a:t>
            </a:r>
          </a:p>
          <a:p>
            <a:pPr algn="ctr"/>
            <a:endParaRPr lang="ru-RU" b="1" kern="1200" cap="all" smtClean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4025" y="2426619"/>
            <a:ext cx="4337948" cy="41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0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714" y="217518"/>
            <a:ext cx="8286637" cy="689296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700" b="1" kern="1400">
                <a:solidFill>
                  <a:srgbClr val="00CC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u="sng" kern="140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b="1" kern="140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400">
                <a:solidFill>
                  <a:srgbClr val="0000CC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одно из средств воспитания и обучения детей дошкольного возраста, способ познания окружающего. </a:t>
            </a:r>
            <a:endParaRPr lang="ru-RU" b="1" kern="1400" smtClean="0">
              <a:solidFill>
                <a:srgbClr val="0000CC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kern="1400" smtClean="0">
                <a:solidFill>
                  <a:srgbClr val="0000CC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kern="1400">
                <a:solidFill>
                  <a:srgbClr val="0000CC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ребёнка вдвойне интересней, когда он чувствует заинтересованность самых родных и любимых людей – родителей. </a:t>
            </a:r>
            <a:endParaRPr lang="ru-RU" b="1" kern="1400" smtClean="0">
              <a:solidFill>
                <a:srgbClr val="0000CC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b="1" kern="1400">
              <a:solidFill>
                <a:srgbClr val="0000CC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b="1" kern="1400" smtClean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b="1" kern="140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b="1" kern="1400" smtClean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b="1" kern="1400" smtClean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b="1" kern="1400" smtClean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kern="140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lang="ru-RU" b="1" kern="140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 сожалению, некоторые родители не часто играют с детьми дома.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i="1" kern="1400">
                <a:latin typeface="Bookman Old Style" panose="02050604050505020204" pitchFamily="18" charset="0"/>
                <a:cs typeface="Times New Roman" panose="02020603050405020304" pitchFamily="18" charset="0"/>
              </a:rPr>
              <a:t>   </a:t>
            </a:r>
            <a:endParaRPr lang="ru-RU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9927" y="3254568"/>
            <a:ext cx="3530226" cy="235466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364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0951" y="3306189"/>
            <a:ext cx="3609145" cy="33469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49019" y="252130"/>
            <a:ext cx="3284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smtClean="0">
                <a:solidFill>
                  <a:srgbClr val="FF0066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Проблема:</a:t>
            </a:r>
            <a:endParaRPr lang="ru-RU" sz="4400">
              <a:solidFill>
                <a:srgbClr val="FF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3825" y="1080020"/>
            <a:ext cx="9314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Как </a:t>
            </a:r>
            <a:r>
              <a:rPr lang="ru-RU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одновременно готовить обед и не оставлять ребёнка без присмотра, не прибегая к помощи телевизора и других современных электрических сиделок????? </a:t>
            </a:r>
            <a:endParaRPr lang="ru-RU" sz="2400" b="1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2159" y="3045753"/>
            <a:ext cx="2681680" cy="36001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01115" y="3321552"/>
            <a:ext cx="3583638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9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2314" y="4239707"/>
            <a:ext cx="6353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Уважаемые родители!</a:t>
            </a:r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8008" y="357410"/>
            <a:ext cx="8141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Comic Sans MS" panose="030F0702030302020204" pitchFamily="66" charset="0"/>
              </a:rPr>
              <a:t>Время на кухне может стать уникальной возможностью провести несколько драгоценных часов с детьми перед тем, как все соберутся к ужину и разойдутся для домашних занятий.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5295" y="5121660"/>
            <a:ext cx="72270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М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ожно 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провести массу 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речевых игр 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и игровых упражнений.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5765" y="2066963"/>
            <a:ext cx="6934468" cy="213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90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34095" y="499762"/>
            <a:ext cx="57866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Это могут быть игры, развивающие у детей речевое и слуховое внимание, фонематическое восприятие, обогащающие словарь </a:t>
            </a: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детей.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4955" y="4142344"/>
            <a:ext cx="4707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00CC"/>
                </a:solidFill>
                <a:latin typeface="Comic Sans MS" panose="030F0702030302020204" pitchFamily="66" charset="0"/>
              </a:rPr>
              <a:t>Предложенные </a:t>
            </a:r>
            <a:r>
              <a:rPr lang="ru-RU" sz="2800" b="1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ниже </a:t>
            </a:r>
            <a:r>
              <a:rPr lang="ru-RU" sz="2800" b="1" u="sng" dirty="0">
                <a:solidFill>
                  <a:srgbClr val="0000CC"/>
                </a:solidFill>
                <a:latin typeface="Comic Sans MS" panose="030F0702030302020204" pitchFamily="66" charset="0"/>
              </a:rPr>
              <a:t>игры </a:t>
            </a:r>
            <a:r>
              <a:rPr lang="ru-RU" sz="2800" b="1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можно </a:t>
            </a:r>
            <a:r>
              <a:rPr lang="ru-RU" sz="2800" b="1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использовать в </a:t>
            </a:r>
            <a:r>
              <a:rPr lang="ru-RU" sz="2800" b="1" u="sng" dirty="0">
                <a:solidFill>
                  <a:srgbClr val="0000CC"/>
                </a:solidFill>
                <a:latin typeface="Comic Sans MS" panose="030F0702030302020204" pitchFamily="66" charset="0"/>
              </a:rPr>
              <a:t>повседневной </a:t>
            </a:r>
            <a:r>
              <a:rPr lang="ru-RU" sz="2800" b="1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жизни каждый день.</a:t>
            </a:r>
            <a:endParaRPr lang="ru-RU" sz="2800" b="1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910" y="3499060"/>
            <a:ext cx="4299045" cy="268690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0746" y="757447"/>
            <a:ext cx="3420947" cy="218653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198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97976" y="371405"/>
            <a:ext cx="49975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1 игра </a:t>
            </a:r>
            <a:endParaRPr lang="ru-RU" sz="2000" b="1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Съедобное-несъедобное»</a:t>
            </a:r>
          </a:p>
          <a:p>
            <a:pPr algn="just"/>
            <a:endParaRPr lang="ru-RU" sz="1200" b="1" smtClean="0">
              <a:latin typeface="Comic Sans MS" panose="030F0702030302020204" pitchFamily="66" charset="0"/>
            </a:endParaRPr>
          </a:p>
          <a:p>
            <a:pPr algn="just"/>
            <a:r>
              <a:rPr lang="ru-RU" b="1" u="sng" smtClean="0">
                <a:solidFill>
                  <a:srgbClr val="FF0066"/>
                </a:solidFill>
                <a:latin typeface="Comic Sans MS" panose="030F0702030302020204" pitchFamily="66" charset="0"/>
              </a:rPr>
              <a:t>Правила </a:t>
            </a:r>
            <a:r>
              <a:rPr lang="ru-RU" b="1" u="sng">
                <a:solidFill>
                  <a:srgbClr val="FF0066"/>
                </a:solidFill>
                <a:latin typeface="Comic Sans MS" panose="030F0702030302020204" pitchFamily="66" charset="0"/>
              </a:rPr>
              <a:t>игры:</a:t>
            </a:r>
            <a:r>
              <a:rPr lang="ru-RU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endParaRPr lang="ru-RU" b="1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r>
              <a:rPr lang="ru-RU" b="1" smtClean="0">
                <a:latin typeface="Comic Sans MS" panose="030F0702030302020204" pitchFamily="66" charset="0"/>
              </a:rPr>
              <a:t>Взрослый </a:t>
            </a:r>
            <a:r>
              <a:rPr lang="ru-RU" b="1">
                <a:latin typeface="Comic Sans MS" panose="030F0702030302020204" pitchFamily="66" charset="0"/>
              </a:rPr>
              <a:t>называет разные предметы </a:t>
            </a:r>
            <a:r>
              <a:rPr lang="ru-RU" i="1">
                <a:latin typeface="Comic Sans MS" panose="030F0702030302020204" pitchFamily="66" charset="0"/>
              </a:rPr>
              <a:t>(например: картошка, нож, вилка, торт, кастрюля и т. п.), </a:t>
            </a:r>
            <a:r>
              <a:rPr lang="ru-RU" b="1" smtClean="0">
                <a:latin typeface="Comic Sans MS" panose="030F0702030302020204" pitchFamily="66" charset="0"/>
              </a:rPr>
              <a:t>ребёнок </a:t>
            </a:r>
            <a:r>
              <a:rPr lang="ru-RU" b="1">
                <a:latin typeface="Comic Sans MS" panose="030F0702030302020204" pitchFamily="66" charset="0"/>
              </a:rPr>
              <a:t>в свою очередь отвечает - «съедобное» или «несъедобное». Потом можно поменяться ролями.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37319" y="3592764"/>
            <a:ext cx="586624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2 </a:t>
            </a:r>
            <a:r>
              <a:rPr lang="ru-RU" sz="2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игра </a:t>
            </a:r>
            <a:r>
              <a:rPr lang="ru-RU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«Покупки»</a:t>
            </a:r>
            <a:endParaRPr lang="ru-RU" sz="12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b="1" dirty="0" smtClean="0">
                <a:latin typeface="Comic Sans MS" panose="030F0702030302020204" pitchFamily="66" charset="0"/>
              </a:rPr>
              <a:t>Покажите </a:t>
            </a:r>
            <a:r>
              <a:rPr lang="ru-RU" b="1" dirty="0">
                <a:latin typeface="Comic Sans MS" panose="030F0702030302020204" pitchFamily="66" charset="0"/>
              </a:rPr>
              <a:t>ребёнку свои покупки. Пусть он перечислит те из них, в названии, которых есть звук «Р». Если ребёнок затрудняется ответить, предложите наводящие вопросы: </a:t>
            </a:r>
          </a:p>
          <a:p>
            <a:pPr algn="just"/>
            <a:r>
              <a:rPr lang="ru-RU" b="1" dirty="0">
                <a:latin typeface="Comic Sans MS" panose="030F0702030302020204" pitchFamily="66" charset="0"/>
              </a:rPr>
              <a:t>Кар-р-р-</a:t>
            </a:r>
            <a:r>
              <a:rPr lang="ru-RU" b="1" dirty="0" err="1">
                <a:latin typeface="Comic Sans MS" panose="030F0702030302020204" pitchFamily="66" charset="0"/>
              </a:rPr>
              <a:t>тофель</a:t>
            </a:r>
            <a:r>
              <a:rPr lang="ru-RU" b="1" dirty="0">
                <a:latin typeface="Comic Sans MS" panose="030F0702030302020204" pitchFamily="66" charset="0"/>
              </a:rPr>
              <a:t> или </a:t>
            </a:r>
            <a:r>
              <a:rPr lang="ru-RU" b="1" dirty="0" smtClean="0">
                <a:latin typeface="Comic Sans MS" panose="030F0702030302020204" pitchFamily="66" charset="0"/>
              </a:rPr>
              <a:t>капуста? </a:t>
            </a:r>
            <a:endParaRPr lang="ru-RU" b="1" dirty="0">
              <a:latin typeface="Comic Sans MS" panose="030F0702030302020204" pitchFamily="66" charset="0"/>
            </a:endParaRPr>
          </a:p>
          <a:p>
            <a:pPr algn="just"/>
            <a:r>
              <a:rPr lang="ru-RU" b="1" dirty="0">
                <a:latin typeface="Comic Sans MS" panose="030F0702030302020204" pitchFamily="66" charset="0"/>
              </a:rPr>
              <a:t>Ар-р-р-</a:t>
            </a:r>
            <a:r>
              <a:rPr lang="ru-RU" b="1" dirty="0" err="1">
                <a:latin typeface="Comic Sans MS" panose="030F0702030302020204" pitchFamily="66" charset="0"/>
              </a:rPr>
              <a:t>буз</a:t>
            </a:r>
            <a:r>
              <a:rPr lang="ru-RU" b="1" dirty="0">
                <a:latin typeface="Comic Sans MS" panose="030F0702030302020204" pitchFamily="66" charset="0"/>
              </a:rPr>
              <a:t> или </a:t>
            </a:r>
            <a:r>
              <a:rPr lang="ru-RU" b="1" dirty="0" smtClean="0">
                <a:latin typeface="Comic Sans MS" panose="030F0702030302020204" pitchFamily="66" charset="0"/>
              </a:rPr>
              <a:t>дыня? </a:t>
            </a:r>
            <a:endParaRPr lang="ru-RU" b="1" dirty="0">
              <a:latin typeface="Comic Sans MS" panose="030F0702030302020204" pitchFamily="66" charset="0"/>
            </a:endParaRPr>
          </a:p>
          <a:p>
            <a:pPr algn="just"/>
            <a:r>
              <a:rPr lang="ru-RU" b="1" dirty="0">
                <a:latin typeface="Comic Sans MS" panose="030F0702030302020204" pitchFamily="66" charset="0"/>
              </a:rPr>
              <a:t>Пер-р-р-</a:t>
            </a:r>
            <a:r>
              <a:rPr lang="ru-RU" b="1" dirty="0" err="1">
                <a:latin typeface="Comic Sans MS" panose="030F0702030302020204" pitchFamily="66" charset="0"/>
              </a:rPr>
              <a:t>сики</a:t>
            </a:r>
            <a:r>
              <a:rPr lang="ru-RU" b="1" dirty="0">
                <a:latin typeface="Comic Sans MS" panose="030F0702030302020204" pitchFamily="66" charset="0"/>
              </a:rPr>
              <a:t> или бананы? </a:t>
            </a:r>
          </a:p>
          <a:p>
            <a:pPr algn="just"/>
            <a:r>
              <a:rPr lang="ru-RU" b="1" dirty="0">
                <a:latin typeface="Comic Sans MS" panose="030F0702030302020204" pitchFamily="66" charset="0"/>
              </a:rPr>
              <a:t>Лук или </a:t>
            </a:r>
            <a:r>
              <a:rPr lang="ru-RU" b="1" dirty="0" err="1">
                <a:latin typeface="Comic Sans MS" panose="030F0702030302020204" pitchFamily="66" charset="0"/>
              </a:rPr>
              <a:t>огур</a:t>
            </a:r>
            <a:r>
              <a:rPr lang="ru-RU" b="1" dirty="0">
                <a:latin typeface="Comic Sans MS" panose="030F0702030302020204" pitchFamily="66" charset="0"/>
              </a:rPr>
              <a:t>-р-р-</a:t>
            </a:r>
            <a:r>
              <a:rPr lang="ru-RU" b="1" dirty="0" err="1">
                <a:latin typeface="Comic Sans MS" panose="030F0702030302020204" pitchFamily="66" charset="0"/>
              </a:rPr>
              <a:t>цы</a:t>
            </a:r>
            <a:r>
              <a:rPr lang="ru-RU" b="1" dirty="0">
                <a:latin typeface="Comic Sans MS" panose="030F0702030302020204" pitchFamily="66" charset="0"/>
              </a:rPr>
              <a:t>? </a:t>
            </a:r>
          </a:p>
          <a:p>
            <a:pPr algn="just"/>
            <a:r>
              <a:rPr lang="ru-RU" b="1" dirty="0">
                <a:latin typeface="Comic Sans MS" panose="030F0702030302020204" pitchFamily="66" charset="0"/>
              </a:rPr>
              <a:t>Помидор-р-</a:t>
            </a:r>
            <a:r>
              <a:rPr lang="ru-RU" b="1" dirty="0" err="1">
                <a:latin typeface="Comic Sans MS" panose="030F0702030302020204" pitchFamily="66" charset="0"/>
              </a:rPr>
              <a:t>ры</a:t>
            </a:r>
            <a:r>
              <a:rPr lang="ru-RU" b="1" dirty="0">
                <a:latin typeface="Comic Sans MS" panose="030F0702030302020204" pitchFamily="66" charset="0"/>
              </a:rPr>
              <a:t> или баклажаны?</a:t>
            </a:r>
          </a:p>
        </p:txBody>
      </p:sp>
      <p:pic>
        <p:nvPicPr>
          <p:cNvPr id="12" name="Рисунок 2" descr="https://st2.depositphotos.com/1177973/6727/i/950/depositphotos_67277675-stock-photo-metal-shopping-basket-with-groceri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76" y="4049230"/>
            <a:ext cx="3280706" cy="22287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.ytimg.com/vi/JJCf9CVanIA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3" r="9840"/>
          <a:stretch>
            <a:fillRect/>
          </a:stretch>
        </p:blipFill>
        <p:spPr bwMode="auto">
          <a:xfrm>
            <a:off x="5723984" y="581752"/>
            <a:ext cx="3751067" cy="251857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25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97976" y="371405"/>
            <a:ext cx="49975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3 </a:t>
            </a:r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игра </a:t>
            </a:r>
            <a:endParaRPr lang="ru-RU" sz="2000" b="1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«Угостим друг друга </a:t>
            </a:r>
          </a:p>
          <a:p>
            <a:pPr algn="ctr"/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«вкусными» словами»</a:t>
            </a:r>
          </a:p>
          <a:p>
            <a:r>
              <a:rPr lang="ru-RU" b="1" smtClean="0">
                <a:latin typeface="Comic Sans MS" panose="030F0702030302020204" pitchFamily="66" charset="0"/>
              </a:rPr>
              <a:t>Ребёнок </a:t>
            </a:r>
            <a:r>
              <a:rPr lang="ru-RU" b="1">
                <a:latin typeface="Comic Sans MS" panose="030F0702030302020204" pitchFamily="66" charset="0"/>
              </a:rPr>
              <a:t>называет «вкусное» слово и «кладёт» его вам на ладошку, а затем вы ему, и так до тех пор, пока не «съедите» </a:t>
            </a:r>
            <a:r>
              <a:rPr lang="ru-RU" b="1" smtClean="0">
                <a:latin typeface="Comic Sans MS" panose="030F0702030302020204" pitchFamily="66" charset="0"/>
              </a:rPr>
              <a:t>всё. </a:t>
            </a:r>
            <a:r>
              <a:rPr lang="ru-RU" b="1">
                <a:latin typeface="Comic Sans MS" panose="030F0702030302020204" pitchFamily="66" charset="0"/>
              </a:rPr>
              <a:t>Можно поиграть и в «кислые», «соленые», «горькие» слова.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952" y="3464559"/>
            <a:ext cx="586624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4</a:t>
            </a:r>
            <a:r>
              <a:rPr lang="ru-RU" sz="20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игра </a:t>
            </a:r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«Внимательный УХ</a:t>
            </a:r>
            <a:r>
              <a:rPr lang="ru-RU" sz="2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sz="1200" b="1" smtClean="0">
              <a:latin typeface="Comic Sans MS" panose="030F0702030302020204" pitchFamily="66" charset="0"/>
            </a:endParaRPr>
          </a:p>
          <a:p>
            <a:pPr algn="just"/>
            <a:r>
              <a:rPr lang="ru-RU" b="1" u="sng">
                <a:solidFill>
                  <a:srgbClr val="FF0066"/>
                </a:solidFill>
                <a:latin typeface="Comic Sans MS" panose="030F0702030302020204" pitchFamily="66" charset="0"/>
              </a:rPr>
              <a:t>Правила игры:</a:t>
            </a:r>
            <a:r>
              <a:rPr lang="ru-RU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ru-RU" b="1" smtClean="0">
                <a:latin typeface="Comic Sans MS" panose="030F0702030302020204" pitchFamily="66" charset="0"/>
              </a:rPr>
              <a:t>Ребёнку </a:t>
            </a:r>
            <a:r>
              <a:rPr lang="ru-RU" b="1">
                <a:latin typeface="Comic Sans MS" panose="030F0702030302020204" pitchFamily="66" charset="0"/>
              </a:rPr>
              <a:t>предлагается послушать и повторить похожие слова вначале по два, затем по три в названном порядке: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Мак – бак – так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Ток – тук – так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Бык – бак – бок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Дам – дом – дым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Ком – дом – гном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Моток – каток – поток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5017" y="575812"/>
            <a:ext cx="3248165" cy="216977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Большой У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5" y="2895173"/>
            <a:ext cx="3761864" cy="37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35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97976" y="371405"/>
            <a:ext cx="49975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5</a:t>
            </a:r>
            <a:r>
              <a:rPr lang="ru-RU" sz="2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игра 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Назови ласково»</a:t>
            </a:r>
          </a:p>
          <a:p>
            <a:r>
              <a:rPr lang="ru-RU" b="1" u="sng" dirty="0">
                <a:solidFill>
                  <a:srgbClr val="FF0066"/>
                </a:solidFill>
                <a:latin typeface="Comic Sans MS" panose="030F0702030302020204" pitchFamily="66" charset="0"/>
              </a:rPr>
              <a:t>Правила игры:</a:t>
            </a:r>
            <a:r>
              <a:rPr lang="ru-RU" b="1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atin typeface="Comic Sans MS" panose="030F0702030302020204" pitchFamily="66" charset="0"/>
              </a:rPr>
              <a:t>Мама/папа </a:t>
            </a:r>
            <a:r>
              <a:rPr lang="ru-RU" b="1" dirty="0">
                <a:latin typeface="Comic Sans MS" panose="030F0702030302020204" pitchFamily="66" charset="0"/>
              </a:rPr>
              <a:t>называет любое слово, а ребёнок должен назвать его ласково, например: </a:t>
            </a:r>
            <a:r>
              <a:rPr lang="ru-RU" i="1" dirty="0">
                <a:latin typeface="Comic Sans MS" panose="030F0702030302020204" pitchFamily="66" charset="0"/>
              </a:rPr>
              <a:t>морковь-</a:t>
            </a:r>
            <a:r>
              <a:rPr lang="ru-RU" i="1" dirty="0" err="1">
                <a:latin typeface="Comic Sans MS" panose="030F0702030302020204" pitchFamily="66" charset="0"/>
              </a:rPr>
              <a:t>морковочка</a:t>
            </a:r>
            <a:endParaRPr lang="ru-RU" i="1" dirty="0">
              <a:latin typeface="Comic Sans MS" panose="030F0702030302020204" pitchFamily="66" charset="0"/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>тарелка-тарелочка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дом-домик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огурец-огурчик, </a:t>
            </a:r>
            <a:r>
              <a:rPr lang="ru-RU" b="1" dirty="0" err="1" smtClean="0">
                <a:latin typeface="Comic Sans MS" panose="030F0702030302020204" pitchFamily="66" charset="0"/>
              </a:rPr>
              <a:t>огуречек</a:t>
            </a:r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dirty="0" smtClean="0">
                <a:latin typeface="Comic Sans MS" panose="030F0702030302020204" pitchFamily="66" charset="0"/>
              </a:rPr>
              <a:t>вкусный-вкусненький.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5683" y="3464559"/>
            <a:ext cx="564787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6 </a:t>
            </a:r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игра </a:t>
            </a:r>
            <a:r>
              <a:rPr lang="ru-RU" sz="2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«Скажи»</a:t>
            </a:r>
            <a:endParaRPr lang="ru-RU" sz="1200" b="1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smtClean="0">
                <a:latin typeface="Comic Sans MS" panose="030F0702030302020204" pitchFamily="66" charset="0"/>
              </a:rPr>
              <a:t>Предложить </a:t>
            </a:r>
            <a:r>
              <a:rPr lang="ru-RU" b="1">
                <a:latin typeface="Comic Sans MS" panose="030F0702030302020204" pitchFamily="66" charset="0"/>
              </a:rPr>
              <a:t>ребёнку повторить предложение от лица ёжика с различной интонацией </a:t>
            </a:r>
            <a:r>
              <a:rPr lang="ru-RU" i="1">
                <a:latin typeface="Comic Sans MS" panose="030F0702030302020204" pitchFamily="66" charset="0"/>
              </a:rPr>
              <a:t>(грусти, радости, испуга, злости, удивления</a:t>
            </a:r>
            <a:r>
              <a:rPr lang="ru-RU" i="1" smtClean="0">
                <a:latin typeface="Comic Sans MS" panose="030F0702030302020204" pitchFamily="66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smtClean="0">
                <a:latin typeface="Comic Sans MS" panose="030F0702030302020204" pitchFamily="66" charset="0"/>
              </a:rPr>
              <a:t>Предложить </a:t>
            </a:r>
            <a:r>
              <a:rPr lang="ru-RU" b="1">
                <a:latin typeface="Comic Sans MS" panose="030F0702030302020204" pitchFamily="66" charset="0"/>
              </a:rPr>
              <a:t>повторить предложение типа «Мама пришла» с разными эмоциональными оттенками. </a:t>
            </a:r>
            <a:endParaRPr lang="ru-RU" b="1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smtClean="0">
                <a:latin typeface="Comic Sans MS" panose="030F0702030302020204" pitchFamily="66" charset="0"/>
              </a:rPr>
              <a:t>Предложить </a:t>
            </a:r>
            <a:r>
              <a:rPr lang="ru-RU" b="1">
                <a:latin typeface="Comic Sans MS" panose="030F0702030302020204" pitchFamily="66" charset="0"/>
              </a:rPr>
              <a:t>составить </a:t>
            </a:r>
            <a:r>
              <a:rPr lang="ru-RU" b="1" smtClean="0">
                <a:latin typeface="Comic Sans MS" panose="030F0702030302020204" pitchFamily="66" charset="0"/>
              </a:rPr>
              <a:t>небольшие </a:t>
            </a:r>
            <a:r>
              <a:rPr lang="ru-RU" b="1">
                <a:latin typeface="Comic Sans MS" panose="030F0702030302020204" pitchFamily="66" charset="0"/>
              </a:rPr>
              <a:t>рассказы </a:t>
            </a:r>
            <a:r>
              <a:rPr lang="ru-RU" b="1" smtClean="0">
                <a:latin typeface="Comic Sans MS" panose="030F0702030302020204" pitchFamily="66" charset="0"/>
              </a:rPr>
              <a:t>с </a:t>
            </a:r>
            <a:r>
              <a:rPr lang="ru-RU" b="1">
                <a:latin typeface="Comic Sans MS" panose="030F0702030302020204" pitchFamily="66" charset="0"/>
              </a:rPr>
              <a:t>прилагательными, </a:t>
            </a:r>
            <a:r>
              <a:rPr lang="ru-RU" b="1" smtClean="0">
                <a:latin typeface="Comic Sans MS" panose="030F0702030302020204" pitchFamily="66" charset="0"/>
              </a:rPr>
              <a:t>называющими </a:t>
            </a:r>
            <a:r>
              <a:rPr lang="ru-RU" b="1">
                <a:latin typeface="Comic Sans MS" panose="030F0702030302020204" pitchFamily="66" charset="0"/>
              </a:rPr>
              <a:t>различные эмоции.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758" y="4090710"/>
            <a:ext cx="3518848" cy="197935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00" y="576443"/>
            <a:ext cx="3286836" cy="257535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058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52174" y="-1302072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2787" y="329540"/>
            <a:ext cx="49975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7 </a:t>
            </a:r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игра </a:t>
            </a:r>
            <a:r>
              <a:rPr lang="ru-RU" sz="2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Отгадай предмет по названию </a:t>
            </a:r>
            <a:r>
              <a:rPr lang="ru-RU" sz="2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его </a:t>
            </a:r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частей»</a:t>
            </a:r>
          </a:p>
          <a:p>
            <a:r>
              <a:rPr lang="ru-RU" b="1" smtClean="0">
                <a:latin typeface="Comic Sans MS" panose="030F0702030302020204" pitchFamily="66" charset="0"/>
              </a:rPr>
              <a:t>Кузов</a:t>
            </a:r>
            <a:r>
              <a:rPr lang="ru-RU" b="1">
                <a:latin typeface="Comic Sans MS" panose="030F0702030302020204" pitchFamily="66" charset="0"/>
              </a:rPr>
              <a:t>, кабина, колеса, руль, фары, дверцы </a:t>
            </a:r>
            <a:r>
              <a:rPr lang="ru-RU" i="1">
                <a:latin typeface="Comic Sans MS" panose="030F0702030302020204" pitchFamily="66" charset="0"/>
              </a:rPr>
              <a:t>(грузовик).</a:t>
            </a:r>
          </a:p>
          <a:p>
            <a:r>
              <a:rPr lang="ru-RU" b="1">
                <a:latin typeface="Comic Sans MS" panose="030F0702030302020204" pitchFamily="66" charset="0"/>
              </a:rPr>
              <a:t>Дно, крышка, стенки, ручки </a:t>
            </a:r>
            <a:r>
              <a:rPr lang="ru-RU" i="1">
                <a:latin typeface="Comic Sans MS" panose="030F0702030302020204" pitchFamily="66" charset="0"/>
              </a:rPr>
              <a:t>(кастрюля).</a:t>
            </a:r>
          </a:p>
          <a:p>
            <a:r>
              <a:rPr lang="ru-RU" b="1">
                <a:latin typeface="Comic Sans MS" panose="030F0702030302020204" pitchFamily="66" charset="0"/>
              </a:rPr>
              <a:t>Палуба, каюта, якорь, корма, нос </a:t>
            </a:r>
            <a:r>
              <a:rPr lang="ru-RU" i="1">
                <a:latin typeface="Comic Sans MS" panose="030F0702030302020204" pitchFamily="66" charset="0"/>
              </a:rPr>
              <a:t>(корабль).</a:t>
            </a:r>
          </a:p>
          <a:p>
            <a:r>
              <a:rPr lang="ru-RU" b="1">
                <a:latin typeface="Comic Sans MS" panose="030F0702030302020204" pitchFamily="66" charset="0"/>
              </a:rPr>
              <a:t>Подъезд, этаж, лестница, квартиры, чердак </a:t>
            </a:r>
            <a:r>
              <a:rPr lang="ru-RU" i="1">
                <a:latin typeface="Comic Sans MS" panose="030F0702030302020204" pitchFamily="66" charset="0"/>
              </a:rPr>
              <a:t>(дом).</a:t>
            </a:r>
          </a:p>
          <a:p>
            <a:r>
              <a:rPr lang="ru-RU" b="1">
                <a:latin typeface="Comic Sans MS" panose="030F0702030302020204" pitchFamily="66" charset="0"/>
              </a:rPr>
              <a:t>Крылья, кабина, хвост, мотор </a:t>
            </a:r>
            <a:r>
              <a:rPr lang="ru-RU" i="1">
                <a:latin typeface="Comic Sans MS" panose="030F0702030302020204" pitchFamily="66" charset="0"/>
              </a:rPr>
              <a:t>(</a:t>
            </a:r>
            <a:r>
              <a:rPr lang="ru-RU" i="1" smtClean="0">
                <a:latin typeface="Comic Sans MS" panose="030F0702030302020204" pitchFamily="66" charset="0"/>
              </a:rPr>
              <a:t>самолёт</a:t>
            </a:r>
            <a:r>
              <a:rPr lang="ru-RU" i="1">
                <a:latin typeface="Comic Sans MS" panose="030F0702030302020204" pitchFamily="66" charset="0"/>
              </a:rPr>
              <a:t>).</a:t>
            </a:r>
          </a:p>
          <a:p>
            <a:r>
              <a:rPr lang="ru-RU" b="1">
                <a:latin typeface="Comic Sans MS" panose="030F0702030302020204" pitchFamily="66" charset="0"/>
              </a:rPr>
              <a:t>Пол, стены, потолок </a:t>
            </a:r>
            <a:r>
              <a:rPr lang="ru-RU" i="1">
                <a:latin typeface="Comic Sans MS" panose="030F0702030302020204" pitchFamily="66" charset="0"/>
              </a:rPr>
              <a:t>(комната).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3635" y="3653527"/>
            <a:ext cx="53340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8 игра </a:t>
            </a:r>
            <a:r>
              <a:rPr lang="ru-RU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«Составь предложение </a:t>
            </a:r>
          </a:p>
          <a:p>
            <a:pPr algn="ctr"/>
            <a:r>
              <a:rPr lang="ru-RU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из предложенных слов»</a:t>
            </a:r>
            <a:endParaRPr lang="ru-RU" sz="1200" b="1" dirty="0" smtClean="0">
              <a:latin typeface="Comic Sans MS" panose="030F0702030302020204" pitchFamily="66" charset="0"/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>Предложите ребёнку составить из перечисленных вами слов предложение, но вначале приведите пример, как можно составить предложение.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стакан, сок </a:t>
            </a:r>
            <a:r>
              <a:rPr lang="ru-RU" i="1" dirty="0">
                <a:latin typeface="Comic Sans MS" panose="030F0702030302020204" pitchFamily="66" charset="0"/>
              </a:rPr>
              <a:t>(Сок налили в стакан.)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стол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b="1" dirty="0" smtClean="0">
                <a:latin typeface="Comic Sans MS" panose="030F0702030302020204" pitchFamily="66" charset="0"/>
              </a:rPr>
              <a:t>скатерть; миска</a:t>
            </a:r>
            <a:r>
              <a:rPr lang="ru-RU" b="1" dirty="0">
                <a:latin typeface="Comic Sans MS" panose="030F0702030302020204" pitchFamily="66" charset="0"/>
              </a:rPr>
              <a:t>, слива, </a:t>
            </a:r>
            <a:r>
              <a:rPr lang="ru-RU" b="1" dirty="0" smtClean="0">
                <a:latin typeface="Comic Sans MS" panose="030F0702030302020204" pitchFamily="66" charset="0"/>
              </a:rPr>
              <a:t>апельсин</a:t>
            </a:r>
            <a:r>
              <a:rPr lang="ru-RU" b="1" dirty="0">
                <a:latin typeface="Comic Sans MS" panose="030F0702030302020204" pitchFamily="66" charset="0"/>
              </a:rPr>
              <a:t>; </a:t>
            </a:r>
            <a:r>
              <a:rPr lang="ru-RU" b="1" dirty="0" smtClean="0">
                <a:latin typeface="Comic Sans MS" panose="030F0702030302020204" pitchFamily="66" charset="0"/>
              </a:rPr>
              <a:t>кастрюля</a:t>
            </a:r>
            <a:r>
              <a:rPr lang="ru-RU" b="1" dirty="0" smtClean="0">
                <a:latin typeface="Comic Sans MS" panose="030F0702030302020204" pitchFamily="66" charset="0"/>
              </a:rPr>
              <a:t>, </a:t>
            </a:r>
            <a:r>
              <a:rPr lang="ru-RU" b="1" dirty="0" smtClean="0">
                <a:latin typeface="Comic Sans MS" panose="030F0702030302020204" pitchFamily="66" charset="0"/>
              </a:rPr>
              <a:t>суп; </a:t>
            </a:r>
            <a:r>
              <a:rPr lang="ru-RU" b="1" dirty="0" smtClean="0">
                <a:latin typeface="Comic Sans MS" panose="030F0702030302020204" pitchFamily="66" charset="0"/>
              </a:rPr>
              <a:t>капуста, </a:t>
            </a:r>
            <a:r>
              <a:rPr lang="ru-RU" b="1" dirty="0" smtClean="0">
                <a:latin typeface="Comic Sans MS" panose="030F0702030302020204" pitchFamily="66" charset="0"/>
              </a:rPr>
              <a:t>соль; доска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b="1" dirty="0" smtClean="0">
                <a:latin typeface="Comic Sans MS" panose="030F0702030302020204" pitchFamily="66" charset="0"/>
              </a:rPr>
              <a:t>колбаса.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rcRect t="16508" b="16866"/>
          <a:stretch>
            <a:fillRect/>
          </a:stretch>
        </p:blipFill>
        <p:spPr>
          <a:xfrm>
            <a:off x="5758302" y="667700"/>
            <a:ext cx="3605161" cy="240200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 t="10746" b="13234"/>
          <a:stretch>
            <a:fillRect/>
          </a:stretch>
        </p:blipFill>
        <p:spPr>
          <a:xfrm>
            <a:off x="420412" y="4174430"/>
            <a:ext cx="3731078" cy="200518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606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a14="http://schemas.microsoft.com/office/drawing/2010/main" xmlns:p159="http://schemas.microsoft.com/office/powerpoint/2015/09/main" xmlns:p15="http://schemas.microsoft.com/office/powerpoint/2012/main" Requires="p15">
      <p:transition spd="slow" advClick="0" advTm="4000" p14:dur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2218</TotalTime>
  <Words>654</Words>
  <Application>Microsoft Office PowerPoint</Application>
  <PresentationFormat>Лист A4 (210x297 мм)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46</cp:revision>
  <dcterms:created xsi:type="dcterms:W3CDTF">2021-08-16T12:17:25Z</dcterms:created>
  <dcterms:modified xsi:type="dcterms:W3CDTF">2024-10-09T14:35:45Z</dcterms:modified>
</cp:coreProperties>
</file>